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05/23/21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05/23/21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05/23/21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05/23/21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05/23/21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05/23/21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05/23/21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05/23/21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05/23/21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05/23/21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05/23/21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IQ" dirty="0" smtClean="0">
                <a:solidFill>
                  <a:srgbClr val="0070C0"/>
                </a:solidFill>
              </a:rPr>
              <a:t>تصميم آلات ومعدات زراعية</a:t>
            </a:r>
            <a:br>
              <a:rPr lang="ar-IQ" dirty="0" smtClean="0">
                <a:solidFill>
                  <a:srgbClr val="0070C0"/>
                </a:solidFill>
              </a:rPr>
            </a:br>
            <a:r>
              <a:rPr lang="ar-IQ" dirty="0" smtClean="0">
                <a:solidFill>
                  <a:srgbClr val="0070C0"/>
                </a:solidFill>
              </a:rPr>
              <a:t>عملي</a:t>
            </a:r>
            <a:br>
              <a:rPr lang="ar-IQ" dirty="0" smtClean="0">
                <a:solidFill>
                  <a:srgbClr val="0070C0"/>
                </a:solidFill>
              </a:rPr>
            </a:br>
            <a:r>
              <a:rPr lang="en-US" dirty="0" smtClean="0"/>
              <a:t/>
            </a:r>
            <a:br>
              <a:rPr lang="en-US" dirty="0" smtClean="0"/>
            </a:br>
            <a:r>
              <a:rPr lang="ar-IQ" sz="3200" dirty="0" smtClean="0">
                <a:solidFill>
                  <a:srgbClr val="FF0000"/>
                </a:solidFill>
              </a:rPr>
              <a:t>المحاضرة (1)</a:t>
            </a:r>
            <a:endParaRPr lang="en-US" sz="3200" dirty="0">
              <a:solidFill>
                <a:srgbClr val="FF0000"/>
              </a:solidFill>
            </a:endParaRPr>
          </a:p>
        </p:txBody>
      </p:sp>
      <p:sp>
        <p:nvSpPr>
          <p:cNvPr id="3" name="Subtitle 2"/>
          <p:cNvSpPr>
            <a:spLocks noGrp="1"/>
          </p:cNvSpPr>
          <p:nvPr>
            <p:ph type="subTitle" idx="1"/>
          </p:nvPr>
        </p:nvSpPr>
        <p:spPr/>
        <p:txBody>
          <a:bodyPr/>
          <a:lstStyle/>
          <a:p>
            <a:pPr algn="ctr"/>
            <a:endParaRPr lang="ar-IQ" dirty="0" smtClean="0">
              <a:solidFill>
                <a:schemeClr val="bg1">
                  <a:lumMod val="95000"/>
                  <a:lumOff val="5000"/>
                </a:schemeClr>
              </a:solidFill>
            </a:endParaRPr>
          </a:p>
          <a:p>
            <a:pPr algn="ctr"/>
            <a:r>
              <a:rPr lang="ar-IQ" dirty="0" smtClean="0">
                <a:solidFill>
                  <a:schemeClr val="bg1">
                    <a:lumMod val="95000"/>
                    <a:lumOff val="5000"/>
                  </a:schemeClr>
                </a:solidFill>
              </a:rPr>
              <a:t>قسم المكائن: المرحلة الثالثة</a:t>
            </a:r>
          </a:p>
          <a:p>
            <a:pPr algn="ctr"/>
            <a:r>
              <a:rPr lang="ar-IQ" dirty="0" smtClean="0"/>
              <a:t>م. فرقد مرتضى الموسوي</a:t>
            </a:r>
          </a:p>
          <a:p>
            <a:endParaRPr lang="ar-IQ" dirty="0"/>
          </a:p>
          <a:p>
            <a:endParaRPr lang="en-US" dirty="0"/>
          </a:p>
        </p:txBody>
      </p:sp>
    </p:spTree>
    <p:extLst>
      <p:ext uri="{BB962C8B-B14F-4D97-AF65-F5344CB8AC3E}">
        <p14:creationId xmlns:p14="http://schemas.microsoft.com/office/powerpoint/2010/main" val="3251988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rPr>
              <a:t>Factors to be considered in Machine Design</a:t>
            </a:r>
          </a:p>
        </p:txBody>
      </p:sp>
      <p:sp>
        <p:nvSpPr>
          <p:cNvPr id="3" name="Content Placeholder 2"/>
          <p:cNvSpPr>
            <a:spLocks noGrp="1"/>
          </p:cNvSpPr>
          <p:nvPr>
            <p:ph idx="1"/>
          </p:nvPr>
        </p:nvSpPr>
        <p:spPr/>
        <p:txBody>
          <a:bodyPr>
            <a:normAutofit fontScale="92500" lnSpcReduction="10000"/>
          </a:bodyPr>
          <a:lstStyle/>
          <a:p>
            <a:pPr algn="just"/>
            <a:r>
              <a:rPr lang="en-US" dirty="0">
                <a:solidFill>
                  <a:schemeClr val="bg1"/>
                </a:solidFill>
                <a:latin typeface="Arial Narrow" panose="020B0606020202030204" pitchFamily="34" charset="0"/>
              </a:rPr>
              <a:t>What device or mechanism to be </a:t>
            </a:r>
            <a:r>
              <a:rPr lang="en-US" dirty="0" smtClean="0">
                <a:solidFill>
                  <a:schemeClr val="bg1"/>
                </a:solidFill>
                <a:latin typeface="Arial Narrow" panose="020B0606020202030204" pitchFamily="34" charset="0"/>
              </a:rPr>
              <a:t>used ???. </a:t>
            </a:r>
            <a:r>
              <a:rPr lang="en-US" dirty="0">
                <a:solidFill>
                  <a:schemeClr val="bg1"/>
                </a:solidFill>
                <a:latin typeface="Arial Narrow" panose="020B0606020202030204" pitchFamily="34" charset="0"/>
              </a:rPr>
              <a:t>To decide the relative arrangement of the constituent </a:t>
            </a:r>
            <a:r>
              <a:rPr lang="en-US" dirty="0" smtClean="0">
                <a:solidFill>
                  <a:schemeClr val="bg1"/>
                </a:solidFill>
                <a:latin typeface="Arial Narrow" panose="020B0606020202030204" pitchFamily="34" charset="0"/>
              </a:rPr>
              <a:t>elements.</a:t>
            </a:r>
          </a:p>
          <a:p>
            <a:pPr algn="just"/>
            <a:r>
              <a:rPr lang="en-US" dirty="0">
                <a:solidFill>
                  <a:schemeClr val="bg1"/>
                </a:solidFill>
                <a:latin typeface="Arial Narrow" panose="020B0606020202030204" pitchFamily="34" charset="0"/>
              </a:rPr>
              <a:t>Material</a:t>
            </a:r>
          </a:p>
          <a:p>
            <a:pPr algn="just"/>
            <a:r>
              <a:rPr lang="en-US" dirty="0">
                <a:solidFill>
                  <a:schemeClr val="bg1"/>
                </a:solidFill>
                <a:latin typeface="Arial Narrow" panose="020B0606020202030204" pitchFamily="34" charset="0"/>
              </a:rPr>
              <a:t>Forces on the elements </a:t>
            </a:r>
          </a:p>
          <a:p>
            <a:pPr algn="just"/>
            <a:r>
              <a:rPr lang="en-US" dirty="0">
                <a:solidFill>
                  <a:schemeClr val="bg1"/>
                </a:solidFill>
                <a:latin typeface="Arial Narrow" panose="020B0606020202030204" pitchFamily="34" charset="0"/>
              </a:rPr>
              <a:t>Size</a:t>
            </a:r>
          </a:p>
          <a:p>
            <a:pPr algn="just"/>
            <a:r>
              <a:rPr lang="en-US" dirty="0">
                <a:solidFill>
                  <a:schemeClr val="bg1"/>
                </a:solidFill>
                <a:latin typeface="Arial Narrow" panose="020B0606020202030204" pitchFamily="34" charset="0"/>
              </a:rPr>
              <a:t>Shape and space requirements</a:t>
            </a:r>
          </a:p>
          <a:p>
            <a:pPr algn="just"/>
            <a:r>
              <a:rPr lang="en-US" dirty="0">
                <a:solidFill>
                  <a:schemeClr val="bg1"/>
                </a:solidFill>
                <a:latin typeface="Arial Narrow" panose="020B0606020202030204" pitchFamily="34" charset="0"/>
              </a:rPr>
              <a:t>Weight of the product</a:t>
            </a:r>
          </a:p>
        </p:txBody>
      </p:sp>
    </p:spTree>
    <p:extLst>
      <p:ext uri="{BB962C8B-B14F-4D97-AF65-F5344CB8AC3E}">
        <p14:creationId xmlns:p14="http://schemas.microsoft.com/office/powerpoint/2010/main" val="2663847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8989" y="1671263"/>
            <a:ext cx="9905999" cy="3541714"/>
          </a:xfrm>
        </p:spPr>
        <p:txBody>
          <a:bodyPr/>
          <a:lstStyle/>
          <a:p>
            <a:pPr algn="just"/>
            <a:r>
              <a:rPr lang="en-US" dirty="0">
                <a:solidFill>
                  <a:schemeClr val="bg1"/>
                </a:solidFill>
                <a:latin typeface="Arial Narrow" panose="020B0606020202030204" pitchFamily="34" charset="0"/>
              </a:rPr>
              <a:t>The method of manufacturing the components and their assembly</a:t>
            </a:r>
            <a:r>
              <a:rPr lang="en-US" dirty="0" smtClean="0">
                <a:solidFill>
                  <a:schemeClr val="bg1"/>
                </a:solidFill>
                <a:latin typeface="Arial Narrow" panose="020B0606020202030204" pitchFamily="34" charset="0"/>
              </a:rPr>
              <a:t>. </a:t>
            </a:r>
          </a:p>
          <a:p>
            <a:pPr algn="just"/>
            <a:r>
              <a:rPr lang="en-US" dirty="0" smtClean="0">
                <a:solidFill>
                  <a:schemeClr val="bg1"/>
                </a:solidFill>
                <a:latin typeface="Arial Narrow" panose="020B0606020202030204" pitchFamily="34" charset="0"/>
              </a:rPr>
              <a:t>How </a:t>
            </a:r>
            <a:r>
              <a:rPr lang="en-US" dirty="0">
                <a:solidFill>
                  <a:schemeClr val="bg1"/>
                </a:solidFill>
                <a:latin typeface="Arial Narrow" panose="020B0606020202030204" pitchFamily="34" charset="0"/>
              </a:rPr>
              <a:t>will it operate</a:t>
            </a:r>
            <a:r>
              <a:rPr lang="en-US" dirty="0" smtClean="0">
                <a:solidFill>
                  <a:schemeClr val="bg1"/>
                </a:solidFill>
                <a:latin typeface="Arial Narrow" panose="020B0606020202030204" pitchFamily="34" charset="0"/>
              </a:rPr>
              <a:t>. </a:t>
            </a:r>
          </a:p>
          <a:p>
            <a:pPr algn="just"/>
            <a:r>
              <a:rPr lang="en-US" dirty="0" smtClean="0">
                <a:solidFill>
                  <a:schemeClr val="bg1"/>
                </a:solidFill>
                <a:latin typeface="Arial Narrow" panose="020B0606020202030204" pitchFamily="34" charset="0"/>
              </a:rPr>
              <a:t>Reliability </a:t>
            </a:r>
            <a:r>
              <a:rPr lang="en-US" dirty="0">
                <a:solidFill>
                  <a:schemeClr val="bg1"/>
                </a:solidFill>
                <a:latin typeface="Arial Narrow" panose="020B0606020202030204" pitchFamily="34" charset="0"/>
              </a:rPr>
              <a:t>and safety aspects</a:t>
            </a:r>
            <a:r>
              <a:rPr lang="en-US" dirty="0" smtClean="0">
                <a:solidFill>
                  <a:schemeClr val="bg1"/>
                </a:solidFill>
                <a:latin typeface="Arial Narrow" panose="020B0606020202030204" pitchFamily="34" charset="0"/>
              </a:rPr>
              <a:t>.</a:t>
            </a:r>
          </a:p>
          <a:p>
            <a:pPr algn="just"/>
            <a:r>
              <a:rPr lang="en-US" dirty="0" smtClean="0">
                <a:solidFill>
                  <a:schemeClr val="bg1"/>
                </a:solidFill>
                <a:latin typeface="Arial Narrow" panose="020B0606020202030204" pitchFamily="34" charset="0"/>
              </a:rPr>
              <a:t>inspect ability </a:t>
            </a:r>
          </a:p>
          <a:p>
            <a:pPr algn="just"/>
            <a:r>
              <a:rPr lang="en-US" dirty="0" smtClean="0">
                <a:solidFill>
                  <a:schemeClr val="bg1"/>
                </a:solidFill>
                <a:latin typeface="Arial Narrow" panose="020B0606020202030204" pitchFamily="34" charset="0"/>
              </a:rPr>
              <a:t>Maintenance</a:t>
            </a:r>
          </a:p>
          <a:p>
            <a:pPr algn="just"/>
            <a:r>
              <a:rPr lang="en-US" dirty="0" smtClean="0">
                <a:solidFill>
                  <a:schemeClr val="bg1"/>
                </a:solidFill>
                <a:latin typeface="Arial Narrow" panose="020B0606020202030204" pitchFamily="34" charset="0"/>
              </a:rPr>
              <a:t>Cost </a:t>
            </a:r>
            <a:r>
              <a:rPr lang="en-US" dirty="0">
                <a:solidFill>
                  <a:schemeClr val="bg1"/>
                </a:solidFill>
                <a:latin typeface="Arial Narrow" panose="020B0606020202030204" pitchFamily="34" charset="0"/>
              </a:rPr>
              <a:t>and aesthetics of the designed product.</a:t>
            </a:r>
          </a:p>
        </p:txBody>
      </p:sp>
    </p:spTree>
    <p:extLst>
      <p:ext uri="{BB962C8B-B14F-4D97-AF65-F5344CB8AC3E}">
        <p14:creationId xmlns:p14="http://schemas.microsoft.com/office/powerpoint/2010/main" val="1023483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5400" dirty="0">
                <a:solidFill>
                  <a:schemeClr val="bg1"/>
                </a:solidFill>
                <a:latin typeface="Arial Black" panose="020B0A04020102020204" pitchFamily="34" charset="0"/>
              </a:rPr>
              <a:t>INTRODUCTION </a:t>
            </a:r>
            <a:r>
              <a:rPr lang="en-US" sz="5400" dirty="0" smtClean="0">
                <a:solidFill>
                  <a:schemeClr val="bg1"/>
                </a:solidFill>
                <a:latin typeface="Arial Black" panose="020B0A04020102020204" pitchFamily="34" charset="0"/>
              </a:rPr>
              <a:t>OF </a:t>
            </a:r>
            <a:r>
              <a:rPr lang="en-US" sz="5400" dirty="0">
                <a:solidFill>
                  <a:schemeClr val="bg1"/>
                </a:solidFill>
                <a:latin typeface="Arial Black" panose="020B0A04020102020204" pitchFamily="34" charset="0"/>
              </a:rPr>
              <a:t>MACHINE </a:t>
            </a:r>
            <a:r>
              <a:rPr lang="en-US" sz="5400" dirty="0" smtClean="0">
                <a:solidFill>
                  <a:schemeClr val="bg1"/>
                </a:solidFill>
                <a:latin typeface="Arial Black" panose="020B0A04020102020204" pitchFamily="34" charset="0"/>
              </a:rPr>
              <a:t>DESIGN</a:t>
            </a:r>
          </a:p>
        </p:txBody>
      </p:sp>
    </p:spTree>
    <p:extLst>
      <p:ext uri="{BB962C8B-B14F-4D97-AF65-F5344CB8AC3E}">
        <p14:creationId xmlns:p14="http://schemas.microsoft.com/office/powerpoint/2010/main" val="2629742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rPr>
              <a:t>What is </a:t>
            </a:r>
            <a:r>
              <a:rPr lang="en-US" dirty="0" smtClean="0">
                <a:solidFill>
                  <a:schemeClr val="accent2">
                    <a:lumMod val="50000"/>
                  </a:schemeClr>
                </a:solidFill>
              </a:rPr>
              <a:t>design ????</a:t>
            </a:r>
            <a:endParaRPr lang="en-US" dirty="0">
              <a:solidFill>
                <a:schemeClr val="accent2">
                  <a:lumMod val="50000"/>
                </a:schemeClr>
              </a:solidFill>
            </a:endParaRPr>
          </a:p>
        </p:txBody>
      </p:sp>
      <p:sp>
        <p:nvSpPr>
          <p:cNvPr id="3" name="Content Placeholder 2"/>
          <p:cNvSpPr>
            <a:spLocks noGrp="1"/>
          </p:cNvSpPr>
          <p:nvPr>
            <p:ph idx="1"/>
          </p:nvPr>
        </p:nvSpPr>
        <p:spPr>
          <a:xfrm>
            <a:off x="1141412" y="2249487"/>
            <a:ext cx="9905999" cy="3909266"/>
          </a:xfrm>
        </p:spPr>
        <p:txBody>
          <a:bodyPr>
            <a:noAutofit/>
          </a:bodyPr>
          <a:lstStyle/>
          <a:p>
            <a:pPr algn="just"/>
            <a:r>
              <a:rPr lang="en-US" sz="3200" dirty="0">
                <a:solidFill>
                  <a:schemeClr val="bg1"/>
                </a:solidFill>
                <a:latin typeface="Arial Narrow" panose="020B0606020202030204" pitchFamily="34" charset="0"/>
              </a:rPr>
              <a:t>Design is to formulate a plan satisfy a particular need and to </a:t>
            </a:r>
            <a:r>
              <a:rPr lang="en-US" sz="3200" dirty="0" smtClean="0">
                <a:solidFill>
                  <a:schemeClr val="bg1"/>
                </a:solidFill>
                <a:latin typeface="Arial Narrow" panose="020B0606020202030204" pitchFamily="34" charset="0"/>
              </a:rPr>
              <a:t>create something </a:t>
            </a:r>
            <a:r>
              <a:rPr lang="en-US" sz="3200" dirty="0">
                <a:solidFill>
                  <a:schemeClr val="bg1"/>
                </a:solidFill>
                <a:latin typeface="Arial Narrow" panose="020B0606020202030204" pitchFamily="34" charset="0"/>
              </a:rPr>
              <a:t>with physical reality</a:t>
            </a:r>
            <a:r>
              <a:rPr lang="en-US" sz="3200" dirty="0" smtClean="0">
                <a:solidFill>
                  <a:schemeClr val="bg1"/>
                </a:solidFill>
                <a:latin typeface="Arial Narrow" panose="020B0606020202030204" pitchFamily="34" charset="0"/>
              </a:rPr>
              <a:t>.</a:t>
            </a:r>
          </a:p>
          <a:p>
            <a:pPr algn="just"/>
            <a:r>
              <a:rPr lang="en-US" sz="3200" dirty="0" smtClean="0">
                <a:solidFill>
                  <a:schemeClr val="bg1"/>
                </a:solidFill>
                <a:latin typeface="Arial Narrow" panose="020B0606020202030204" pitchFamily="34" charset="0"/>
              </a:rPr>
              <a:t>Realization </a:t>
            </a:r>
            <a:r>
              <a:rPr lang="en-US" sz="3200" dirty="0">
                <a:solidFill>
                  <a:schemeClr val="bg1"/>
                </a:solidFill>
                <a:latin typeface="Arial Narrow" panose="020B0606020202030204" pitchFamily="34" charset="0"/>
              </a:rPr>
              <a:t>of a concept or idea into a configuration. </a:t>
            </a:r>
            <a:endParaRPr lang="en-US" sz="3200" dirty="0" smtClean="0">
              <a:solidFill>
                <a:schemeClr val="bg1"/>
              </a:solidFill>
              <a:latin typeface="Arial Narrow" panose="020B0606020202030204" pitchFamily="34" charset="0"/>
            </a:endParaRPr>
          </a:p>
          <a:p>
            <a:pPr algn="just"/>
            <a:r>
              <a:rPr lang="en-US" sz="3200" dirty="0" smtClean="0">
                <a:solidFill>
                  <a:schemeClr val="bg1"/>
                </a:solidFill>
                <a:latin typeface="Arial Narrow" panose="020B0606020202030204" pitchFamily="34" charset="0"/>
              </a:rPr>
              <a:t>Design </a:t>
            </a:r>
            <a:r>
              <a:rPr lang="en-US" sz="3200" dirty="0">
                <a:solidFill>
                  <a:schemeClr val="bg1"/>
                </a:solidFill>
                <a:latin typeface="Arial Narrow" panose="020B0606020202030204" pitchFamily="34" charset="0"/>
              </a:rPr>
              <a:t>is the creation of a plan or convention for the construction of an object, system or measurable human interaction .</a:t>
            </a:r>
          </a:p>
        </p:txBody>
      </p:sp>
    </p:spTree>
    <p:extLst>
      <p:ext uri="{BB962C8B-B14F-4D97-AF65-F5344CB8AC3E}">
        <p14:creationId xmlns:p14="http://schemas.microsoft.com/office/powerpoint/2010/main" val="2760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50000"/>
                  </a:schemeClr>
                </a:solidFill>
              </a:rPr>
              <a:t>What is Machine ???</a:t>
            </a:r>
          </a:p>
        </p:txBody>
      </p:sp>
      <p:sp>
        <p:nvSpPr>
          <p:cNvPr id="3" name="Content Placeholder 2"/>
          <p:cNvSpPr>
            <a:spLocks noGrp="1"/>
          </p:cNvSpPr>
          <p:nvPr>
            <p:ph idx="1"/>
          </p:nvPr>
        </p:nvSpPr>
        <p:spPr>
          <a:xfrm>
            <a:off x="1141412" y="1801906"/>
            <a:ext cx="9905999" cy="4477870"/>
          </a:xfrm>
        </p:spPr>
        <p:txBody>
          <a:bodyPr>
            <a:noAutofit/>
          </a:bodyPr>
          <a:lstStyle/>
          <a:p>
            <a:pPr algn="just"/>
            <a:r>
              <a:rPr lang="en-US" sz="2800" dirty="0">
                <a:solidFill>
                  <a:schemeClr val="bg1"/>
                </a:solidFill>
                <a:latin typeface="Arial Narrow" panose="020B0606020202030204" pitchFamily="34" charset="0"/>
              </a:rPr>
              <a:t>Machine is defined as a combination of resisting bodies with successfully constrained relative motions which is used transform other forms of energy into mechanical energy or transmit and modify available energy to do some useful work</a:t>
            </a:r>
            <a:r>
              <a:rPr lang="en-US" sz="2800" dirty="0" smtClean="0">
                <a:solidFill>
                  <a:schemeClr val="bg1"/>
                </a:solidFill>
                <a:latin typeface="Arial Narrow" panose="020B0606020202030204" pitchFamily="34" charset="0"/>
              </a:rPr>
              <a:t>.</a:t>
            </a:r>
          </a:p>
          <a:p>
            <a:pPr algn="just"/>
            <a:r>
              <a:rPr lang="en-US" sz="2800" dirty="0" smtClean="0">
                <a:solidFill>
                  <a:schemeClr val="bg1"/>
                </a:solidFill>
                <a:latin typeface="Arial Narrow" panose="020B0606020202030204" pitchFamily="34" charset="0"/>
              </a:rPr>
              <a:t>An </a:t>
            </a:r>
            <a:r>
              <a:rPr lang="en-US" sz="2800" dirty="0">
                <a:solidFill>
                  <a:schemeClr val="bg1"/>
                </a:solidFill>
                <a:latin typeface="Arial Narrow" panose="020B0606020202030204" pitchFamily="34" charset="0"/>
              </a:rPr>
              <a:t>apparatus using mechanical power and having several parts, each with a definite function and together performing a particular task</a:t>
            </a:r>
            <a:r>
              <a:rPr lang="en-US" sz="2800" dirty="0" smtClean="0">
                <a:solidFill>
                  <a:schemeClr val="bg1"/>
                </a:solidFill>
                <a:latin typeface="Arial Narrow" panose="020B0606020202030204" pitchFamily="34" charset="0"/>
              </a:rPr>
              <a:t>.</a:t>
            </a:r>
          </a:p>
          <a:p>
            <a:pPr algn="just"/>
            <a:r>
              <a:rPr lang="en-US" sz="2800" dirty="0" smtClean="0">
                <a:solidFill>
                  <a:schemeClr val="bg1"/>
                </a:solidFill>
                <a:latin typeface="Arial Narrow" panose="020B0606020202030204" pitchFamily="34" charset="0"/>
              </a:rPr>
              <a:t>Semi </a:t>
            </a:r>
            <a:r>
              <a:rPr lang="en-US" sz="2800" dirty="0">
                <a:solidFill>
                  <a:schemeClr val="bg1"/>
                </a:solidFill>
                <a:latin typeface="Arial Narrow" panose="020B0606020202030204" pitchFamily="34" charset="0"/>
              </a:rPr>
              <a:t>or fully automated device that magnifies human physical and/or mental capabilities in performing one or more operations.</a:t>
            </a:r>
          </a:p>
        </p:txBody>
      </p:sp>
    </p:spTree>
    <p:extLst>
      <p:ext uri="{BB962C8B-B14F-4D97-AF65-F5344CB8AC3E}">
        <p14:creationId xmlns:p14="http://schemas.microsoft.com/office/powerpoint/2010/main" val="345673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50000"/>
                  </a:schemeClr>
                </a:solidFill>
              </a:rPr>
              <a:t>What is Machine </a:t>
            </a:r>
            <a:r>
              <a:rPr lang="en-US" dirty="0" smtClean="0">
                <a:solidFill>
                  <a:schemeClr val="accent2">
                    <a:lumMod val="50000"/>
                  </a:schemeClr>
                </a:solidFill>
              </a:rPr>
              <a:t>Design ???</a:t>
            </a:r>
            <a:endParaRPr lang="en-US" dirty="0">
              <a:solidFill>
                <a:schemeClr val="accent2">
                  <a:lumMod val="50000"/>
                </a:schemeClr>
              </a:solidFill>
            </a:endParaRPr>
          </a:p>
        </p:txBody>
      </p:sp>
      <p:sp>
        <p:nvSpPr>
          <p:cNvPr id="3" name="Content Placeholder 2"/>
          <p:cNvSpPr>
            <a:spLocks noGrp="1"/>
          </p:cNvSpPr>
          <p:nvPr>
            <p:ph idx="1"/>
          </p:nvPr>
        </p:nvSpPr>
        <p:spPr/>
        <p:txBody>
          <a:bodyPr/>
          <a:lstStyle/>
          <a:p>
            <a:pPr algn="just"/>
            <a:r>
              <a:rPr lang="en-US" dirty="0">
                <a:solidFill>
                  <a:schemeClr val="bg1"/>
                </a:solidFill>
                <a:latin typeface="Arial Narrow" panose="020B0606020202030204" pitchFamily="34" charset="0"/>
              </a:rPr>
              <a:t>Machine is a combination of several machine elements arranged to work together as a whole to accomplish specific purpose</a:t>
            </a:r>
            <a:r>
              <a:rPr lang="en-US" dirty="0" smtClean="0">
                <a:solidFill>
                  <a:schemeClr val="bg1"/>
                </a:solidFill>
                <a:latin typeface="Arial Narrow" panose="020B0606020202030204" pitchFamily="34" charset="0"/>
              </a:rPr>
              <a:t>.</a:t>
            </a:r>
          </a:p>
          <a:p>
            <a:pPr algn="just"/>
            <a:r>
              <a:rPr lang="en-US" dirty="0" smtClean="0">
                <a:solidFill>
                  <a:schemeClr val="bg1"/>
                </a:solidFill>
                <a:latin typeface="Arial Narrow" panose="020B0606020202030204" pitchFamily="34" charset="0"/>
              </a:rPr>
              <a:t>Machine </a:t>
            </a:r>
            <a:r>
              <a:rPr lang="en-US" dirty="0">
                <a:solidFill>
                  <a:schemeClr val="bg1"/>
                </a:solidFill>
                <a:latin typeface="Arial Narrow" panose="020B0606020202030204" pitchFamily="34" charset="0"/>
              </a:rPr>
              <a:t>Design involves designing the elements and arranging them optimally to obtain some useful work</a:t>
            </a:r>
            <a:r>
              <a:rPr lang="en-US" dirty="0" smtClean="0">
                <a:solidFill>
                  <a:schemeClr val="bg1"/>
                </a:solidFill>
                <a:latin typeface="Arial Narrow" panose="020B0606020202030204" pitchFamily="34" charset="0"/>
              </a:rPr>
              <a:t>.</a:t>
            </a:r>
          </a:p>
          <a:p>
            <a:pPr algn="just"/>
            <a:r>
              <a:rPr lang="en-US" dirty="0" smtClean="0">
                <a:solidFill>
                  <a:schemeClr val="bg1"/>
                </a:solidFill>
                <a:latin typeface="Arial Narrow" panose="020B0606020202030204" pitchFamily="34" charset="0"/>
              </a:rPr>
              <a:t>Machine </a:t>
            </a:r>
            <a:r>
              <a:rPr lang="en-US" dirty="0">
                <a:solidFill>
                  <a:schemeClr val="bg1"/>
                </a:solidFill>
                <a:latin typeface="Arial Narrow" panose="020B0606020202030204" pitchFamily="34" charset="0"/>
              </a:rPr>
              <a:t>design is the process of engineering design. A machine is made up of mechanisms that work together to satisfy the requirements of what the machine needs to accomplish.</a:t>
            </a:r>
          </a:p>
        </p:txBody>
      </p:sp>
    </p:spTree>
    <p:extLst>
      <p:ext uri="{BB962C8B-B14F-4D97-AF65-F5344CB8AC3E}">
        <p14:creationId xmlns:p14="http://schemas.microsoft.com/office/powerpoint/2010/main" val="62620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4451" y="780371"/>
            <a:ext cx="9363535" cy="5360452"/>
          </a:xfrm>
        </p:spPr>
      </p:pic>
    </p:spTree>
    <p:extLst>
      <p:ext uri="{BB962C8B-B14F-4D97-AF65-F5344CB8AC3E}">
        <p14:creationId xmlns:p14="http://schemas.microsoft.com/office/powerpoint/2010/main" val="1041781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09889"/>
            <a:ext cx="9905998" cy="1478570"/>
          </a:xfrm>
        </p:spPr>
        <p:txBody>
          <a:bodyPr>
            <a:normAutofit/>
          </a:bodyPr>
          <a:lstStyle/>
          <a:p>
            <a:r>
              <a:rPr lang="en-US" dirty="0">
                <a:solidFill>
                  <a:schemeClr val="accent2">
                    <a:lumMod val="50000"/>
                  </a:schemeClr>
                </a:solidFill>
              </a:rPr>
              <a:t>Types of Machine Design</a:t>
            </a:r>
          </a:p>
        </p:txBody>
      </p:sp>
      <p:sp>
        <p:nvSpPr>
          <p:cNvPr id="3" name="Content Placeholder 2"/>
          <p:cNvSpPr>
            <a:spLocks noGrp="1"/>
          </p:cNvSpPr>
          <p:nvPr>
            <p:ph idx="1"/>
          </p:nvPr>
        </p:nvSpPr>
        <p:spPr>
          <a:xfrm>
            <a:off x="1141412" y="1532965"/>
            <a:ext cx="9905999" cy="4800600"/>
          </a:xfrm>
        </p:spPr>
        <p:txBody>
          <a:bodyPr>
            <a:noAutofit/>
          </a:bodyPr>
          <a:lstStyle/>
          <a:p>
            <a:pPr marL="457200" indent="-457200" algn="just">
              <a:buAutoNum type="arabicParenR"/>
            </a:pPr>
            <a:r>
              <a:rPr lang="en-US" dirty="0" smtClean="0">
                <a:solidFill>
                  <a:schemeClr val="bg1"/>
                </a:solidFill>
                <a:latin typeface="Arial Narrow" panose="020B0606020202030204" pitchFamily="34" charset="0"/>
              </a:rPr>
              <a:t>Adaptive </a:t>
            </a:r>
            <a:r>
              <a:rPr lang="en-US" dirty="0">
                <a:solidFill>
                  <a:schemeClr val="bg1"/>
                </a:solidFill>
                <a:latin typeface="Arial Narrow" panose="020B0606020202030204" pitchFamily="34" charset="0"/>
              </a:rPr>
              <a:t>Design:- The designer’s work is concerned with adaptation of existing design. The designer only makes minor alternation or modification in the existing designs of the product. </a:t>
            </a:r>
            <a:endParaRPr lang="en-US" dirty="0" smtClean="0">
              <a:solidFill>
                <a:schemeClr val="bg1"/>
              </a:solidFill>
              <a:latin typeface="Arial Narrow" panose="020B0606020202030204" pitchFamily="34" charset="0"/>
            </a:endParaRPr>
          </a:p>
          <a:p>
            <a:pPr marL="457200" indent="-457200" algn="just">
              <a:buAutoNum type="arabicParenR"/>
            </a:pPr>
            <a:r>
              <a:rPr lang="en-US" dirty="0" smtClean="0">
                <a:solidFill>
                  <a:schemeClr val="bg1"/>
                </a:solidFill>
                <a:latin typeface="Arial Narrow" panose="020B0606020202030204" pitchFamily="34" charset="0"/>
              </a:rPr>
              <a:t>Development </a:t>
            </a:r>
            <a:r>
              <a:rPr lang="en-US" dirty="0">
                <a:solidFill>
                  <a:schemeClr val="bg1"/>
                </a:solidFill>
                <a:latin typeface="Arial Narrow" panose="020B0606020202030204" pitchFamily="34" charset="0"/>
              </a:rPr>
              <a:t>Design:- This type of design needs considerable scientific training and design ability in order to modify the existing design into a new idea by adopting a new material or different method of manufacture. The designer starts from the existing design, but final product may differ quite markedly from the original product. </a:t>
            </a:r>
            <a:endParaRPr lang="en-US" dirty="0" smtClean="0">
              <a:solidFill>
                <a:schemeClr val="bg1"/>
              </a:solidFill>
              <a:latin typeface="Arial Narrow" panose="020B0606020202030204" pitchFamily="34" charset="0"/>
            </a:endParaRPr>
          </a:p>
          <a:p>
            <a:pPr marL="457200" indent="-457200" algn="just">
              <a:buAutoNum type="arabicParenR"/>
            </a:pPr>
            <a:r>
              <a:rPr lang="en-US" dirty="0" smtClean="0">
                <a:solidFill>
                  <a:schemeClr val="bg1"/>
                </a:solidFill>
                <a:latin typeface="Arial Narrow" panose="020B0606020202030204" pitchFamily="34" charset="0"/>
              </a:rPr>
              <a:t>New </a:t>
            </a:r>
            <a:r>
              <a:rPr lang="en-US" dirty="0">
                <a:solidFill>
                  <a:schemeClr val="bg1"/>
                </a:solidFill>
                <a:latin typeface="Arial Narrow" panose="020B0606020202030204" pitchFamily="34" charset="0"/>
              </a:rPr>
              <a:t>Design:- This type of design needs lots of research, technical ability and creative thinking.</a:t>
            </a:r>
          </a:p>
        </p:txBody>
      </p:sp>
    </p:spTree>
    <p:extLst>
      <p:ext uri="{BB962C8B-B14F-4D97-AF65-F5344CB8AC3E}">
        <p14:creationId xmlns:p14="http://schemas.microsoft.com/office/powerpoint/2010/main" val="267321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9520" y="771340"/>
            <a:ext cx="9079801" cy="5275354"/>
          </a:xfrm>
        </p:spPr>
      </p:pic>
    </p:spTree>
    <p:extLst>
      <p:ext uri="{BB962C8B-B14F-4D97-AF65-F5344CB8AC3E}">
        <p14:creationId xmlns:p14="http://schemas.microsoft.com/office/powerpoint/2010/main" val="2036551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50000"/>
                  </a:schemeClr>
                </a:solidFill>
              </a:rPr>
              <a:t>Types of Design based on method</a:t>
            </a:r>
          </a:p>
        </p:txBody>
      </p:sp>
      <p:sp>
        <p:nvSpPr>
          <p:cNvPr id="3" name="Content Placeholder 2"/>
          <p:cNvSpPr>
            <a:spLocks noGrp="1"/>
          </p:cNvSpPr>
          <p:nvPr>
            <p:ph idx="1"/>
          </p:nvPr>
        </p:nvSpPr>
        <p:spPr>
          <a:xfrm>
            <a:off x="1141412" y="1801906"/>
            <a:ext cx="9905999" cy="3989295"/>
          </a:xfrm>
        </p:spPr>
        <p:txBody>
          <a:bodyPr>
            <a:normAutofit lnSpcReduction="10000"/>
          </a:bodyPr>
          <a:lstStyle/>
          <a:p>
            <a:pPr algn="just"/>
            <a:r>
              <a:rPr lang="en-US" dirty="0">
                <a:solidFill>
                  <a:schemeClr val="bg1"/>
                </a:solidFill>
                <a:latin typeface="Arial Narrow" panose="020B0606020202030204" pitchFamily="34" charset="0"/>
              </a:rPr>
              <a:t>Rational Design:- Based on determining the stresses and strains of components and thereby deciding their dimensions. This type of design depends upon mathematical formulae of principal of mechanics</a:t>
            </a:r>
            <a:r>
              <a:rPr lang="en-US" dirty="0" smtClean="0">
                <a:solidFill>
                  <a:schemeClr val="bg1"/>
                </a:solidFill>
                <a:latin typeface="Arial Narrow" panose="020B0606020202030204" pitchFamily="34" charset="0"/>
              </a:rPr>
              <a:t>.</a:t>
            </a:r>
          </a:p>
          <a:p>
            <a:pPr algn="just"/>
            <a:r>
              <a:rPr lang="en-US" dirty="0" smtClean="0">
                <a:solidFill>
                  <a:schemeClr val="bg1"/>
                </a:solidFill>
                <a:latin typeface="Arial Narrow" panose="020B0606020202030204" pitchFamily="34" charset="0"/>
              </a:rPr>
              <a:t>Empirical </a:t>
            </a:r>
            <a:r>
              <a:rPr lang="en-US" dirty="0">
                <a:solidFill>
                  <a:schemeClr val="bg1"/>
                </a:solidFill>
                <a:latin typeface="Arial Narrow" panose="020B0606020202030204" pitchFamily="34" charset="0"/>
              </a:rPr>
              <a:t>Design:- This type of design depends upon empirical formulae based on the practice and past experience </a:t>
            </a:r>
            <a:r>
              <a:rPr lang="en-US" dirty="0" smtClean="0">
                <a:solidFill>
                  <a:schemeClr val="bg1"/>
                </a:solidFill>
                <a:latin typeface="Arial Narrow" panose="020B0606020202030204" pitchFamily="34" charset="0"/>
              </a:rPr>
              <a:t>.</a:t>
            </a:r>
          </a:p>
          <a:p>
            <a:pPr algn="just"/>
            <a:r>
              <a:rPr lang="en-US" dirty="0">
                <a:solidFill>
                  <a:schemeClr val="bg1"/>
                </a:solidFill>
                <a:latin typeface="Arial Narrow" panose="020B0606020202030204" pitchFamily="34" charset="0"/>
              </a:rPr>
              <a:t>Industrial Design:- This type of design depends upon the production aspects to manufacture any machine component in the industry. Based on industrial considerations and norms viz. market survey, external look, production facilities, low cost, use of existing standard products</a:t>
            </a:r>
          </a:p>
        </p:txBody>
      </p:sp>
    </p:spTree>
    <p:extLst>
      <p:ext uri="{BB962C8B-B14F-4D97-AF65-F5344CB8AC3E}">
        <p14:creationId xmlns:p14="http://schemas.microsoft.com/office/powerpoint/2010/main" val="3224173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117</TotalTime>
  <Words>506</Words>
  <Application>Microsoft Office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Arial Narrow</vt:lpstr>
      <vt:lpstr>Times New Roman</vt:lpstr>
      <vt:lpstr>Trebuchet MS</vt:lpstr>
      <vt:lpstr>Tw Cen MT</vt:lpstr>
      <vt:lpstr>Circuit</vt:lpstr>
      <vt:lpstr>تصميم آلات ومعدات زراعية عملي  المحاضرة (1)</vt:lpstr>
      <vt:lpstr>PowerPoint Presentation</vt:lpstr>
      <vt:lpstr>What is design ????</vt:lpstr>
      <vt:lpstr>What is Machine ???</vt:lpstr>
      <vt:lpstr>What is Machine Design ???</vt:lpstr>
      <vt:lpstr>PowerPoint Presentation</vt:lpstr>
      <vt:lpstr>Types of Machine Design</vt:lpstr>
      <vt:lpstr>PowerPoint Presentation</vt:lpstr>
      <vt:lpstr>Types of Design based on method</vt:lpstr>
      <vt:lpstr>Factors to be considered in Machine Design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تصميم آلات ومعدات زراعية عملي</dc:title>
  <dc:creator>hp</dc:creator>
  <cp:lastModifiedBy>hp</cp:lastModifiedBy>
  <cp:revision>7</cp:revision>
  <dcterms:created xsi:type="dcterms:W3CDTF">2021-05-02T07:28:13Z</dcterms:created>
  <dcterms:modified xsi:type="dcterms:W3CDTF">2021-05-23T06:12:29Z</dcterms:modified>
</cp:coreProperties>
</file>